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49"/>
    <p:restoredTop sz="95815"/>
  </p:normalViewPr>
  <p:slideViewPr>
    <p:cSldViewPr snapToGrid="0" snapToObjects="1">
      <p:cViewPr varScale="1">
        <p:scale>
          <a:sx n="143" d="100"/>
          <a:sy n="143" d="100"/>
        </p:scale>
        <p:origin x="21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751FA-77DD-9449-990E-27727E319F1C}" type="datetimeFigureOut">
              <a:rPr kumimoji="1" lang="zh-CN" altLang="en-US" smtClean="0"/>
              <a:t>2020/5/18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E0E85-BF56-D34F-96F6-EF637EBF5A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0702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RESTful:</a:t>
            </a:r>
            <a:r>
              <a:rPr kumimoji="1" lang="zh-CN" altLang="en-US" dirty="0"/>
              <a:t> 统一接口（可读性强，方便调用）、数据格式一致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E0E85-BF56-D34F-96F6-EF637EBF5AD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633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53755-2474-2F44-BCB7-DA083AD68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BEFDD7-F0B8-1341-B60A-47A3B06E02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BA9CD7-2C05-BD48-A45E-654072524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FC1F-D617-624F-A64A-8D0CDCDA7DD8}" type="datetimeFigureOut">
              <a:rPr kumimoji="1" lang="zh-CN" altLang="en-US" smtClean="0"/>
              <a:t>2020/5/18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97F382-684A-8143-8CCA-84CEF614E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071B33-7A45-DC44-9A88-8DBEE09EC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F58D-43D9-E14B-948C-EE915B6EC6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2753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1F2D39-F904-A147-B57A-FB321657C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9147A2-8E49-3541-B59B-10CA2FACEF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1F16A1-E47E-E045-B1C0-3F1347676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FC1F-D617-624F-A64A-8D0CDCDA7DD8}" type="datetimeFigureOut">
              <a:rPr kumimoji="1" lang="zh-CN" altLang="en-US" smtClean="0"/>
              <a:t>2020/5/18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7278FF-78FA-8A40-ADFB-0BE85D31A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897660-ECC9-1A4C-A2BF-4D8792FB7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F58D-43D9-E14B-948C-EE915B6EC6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856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FF55CD1-4EF3-0A45-9F24-2E85C45163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881AAB0-1BFC-F047-86E2-51ABB5CF2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DA5A80-5FD4-C542-9064-D3D06E8AA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FC1F-D617-624F-A64A-8D0CDCDA7DD8}" type="datetimeFigureOut">
              <a:rPr kumimoji="1" lang="zh-CN" altLang="en-US" smtClean="0"/>
              <a:t>2020/5/18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367061-9C4D-7848-BBBB-71D51773F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DFFF9C-F51B-4743-9051-55321AE7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F58D-43D9-E14B-948C-EE915B6EC6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0915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771094-2FFB-CC4C-8F4A-403AC4077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ABE62B-2527-0644-A846-BA7148EDD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B7C7CA-DB0A-064E-A209-031FA1895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FC1F-D617-624F-A64A-8D0CDCDA7DD8}" type="datetimeFigureOut">
              <a:rPr kumimoji="1" lang="zh-CN" altLang="en-US" smtClean="0"/>
              <a:t>2020/5/18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70F28-CFB6-854A-9121-6CFE4447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A70D5A-AA2E-154F-A9F1-6B3FB54A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F58D-43D9-E14B-948C-EE915B6EC6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660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DCBCC7-6114-D849-A6F5-EE4C48504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51F29C-50FA-3446-9ECC-6BD5F60B2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BE25A8-FA7A-F647-B20D-4F41FE0D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FC1F-D617-624F-A64A-8D0CDCDA7DD8}" type="datetimeFigureOut">
              <a:rPr kumimoji="1" lang="zh-CN" altLang="en-US" smtClean="0"/>
              <a:t>2020/5/18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BFA315-729E-B84D-9A4F-55F897F5D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AA0907-36CE-184C-BA99-12945B96C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F58D-43D9-E14B-948C-EE915B6EC6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1563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6CA05F-5F5D-4446-8119-6ED1EA27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B7F057-09D4-5143-BAC8-6D25AE532E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417BFA-EC09-FA4D-9D89-8DE49928E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EF8E5F-1584-504D-90FB-1041395E7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FC1F-D617-624F-A64A-8D0CDCDA7DD8}" type="datetimeFigureOut">
              <a:rPr kumimoji="1" lang="zh-CN" altLang="en-US" smtClean="0"/>
              <a:t>2020/5/18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CE6E4A-9910-4F44-B2A0-1F2F527B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0FDA11-B403-9641-8AB0-1F6EF9F19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F58D-43D9-E14B-948C-EE915B6EC6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9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B91ABF-FB18-CC40-9449-8C06FD4AE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522EF6-6A8A-B64A-B8C5-A9574683E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0B1F17-6969-DD44-B8B5-976A202B5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FB1D165-8E6F-114E-90F6-EAE9FEDAE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B27129-F44C-554A-8D77-123EC9414F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E391573-7F89-FF40-9827-A505F073F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FC1F-D617-624F-A64A-8D0CDCDA7DD8}" type="datetimeFigureOut">
              <a:rPr kumimoji="1" lang="zh-CN" altLang="en-US" smtClean="0"/>
              <a:t>2020/5/18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76DB4A5-8523-C84F-9231-C0FD8E555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90BBBEB-10E7-D140-8956-3DDBF3D15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F58D-43D9-E14B-948C-EE915B6EC6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0103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7307E2-F7A6-4945-AEF4-6DF880139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4148929-6E15-C045-B553-CBE7157BE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FC1F-D617-624F-A64A-8D0CDCDA7DD8}" type="datetimeFigureOut">
              <a:rPr kumimoji="1" lang="zh-CN" altLang="en-US" smtClean="0"/>
              <a:t>2020/5/18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65E991-C931-924F-A74A-FDCFB0E89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A2D385-AF04-9B4F-A2F7-D945D4CC3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F58D-43D9-E14B-948C-EE915B6EC6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2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8D77B51-99FE-6047-A354-B0193585F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FC1F-D617-624F-A64A-8D0CDCDA7DD8}" type="datetimeFigureOut">
              <a:rPr kumimoji="1" lang="zh-CN" altLang="en-US" smtClean="0"/>
              <a:t>2020/5/18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CD7627C-37C9-DE40-BB81-6AB494AC1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79A9AF-3E8E-514A-819F-5DEA21D46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F58D-43D9-E14B-948C-EE915B6EC6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6956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8A06DB-9321-A944-8876-9EEF3F66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ECB009-A681-3549-82CA-E5B619E37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5BBF54-499C-7C4C-BD35-619B2FA20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726471-D2A7-DB4A-B0C5-D5D56517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FC1F-D617-624F-A64A-8D0CDCDA7DD8}" type="datetimeFigureOut">
              <a:rPr kumimoji="1" lang="zh-CN" altLang="en-US" smtClean="0"/>
              <a:t>2020/5/18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19C639-015D-2149-9722-6EE081965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E0039B-A90F-F649-8CBD-5B4C9F30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F58D-43D9-E14B-948C-EE915B6EC6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4064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0D1DE-F1E9-A24F-B2FC-29433115D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987450-27C0-D34F-924D-A91415716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F10B9C-DA60-4448-8FD2-06794F856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29D926-443A-8843-800E-3ED498D6A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5FC1F-D617-624F-A64A-8D0CDCDA7DD8}" type="datetimeFigureOut">
              <a:rPr kumimoji="1" lang="zh-CN" altLang="en-US" smtClean="0"/>
              <a:t>2020/5/18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4DFA8F-2F14-9248-B294-CA84FE4C0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0A6CBF-9B4D-6C4B-B446-8C9B15AD6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3F58D-43D9-E14B-948C-EE915B6EC6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7453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A77C27B-C9FB-E34A-B981-5BF0D3DC7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019809-3DB8-BB4C-AABC-20F2FE47F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048053-AD2E-BF47-AFFF-06ED252FA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5FC1F-D617-624F-A64A-8D0CDCDA7DD8}" type="datetimeFigureOut">
              <a:rPr kumimoji="1" lang="zh-CN" altLang="en-US" smtClean="0"/>
              <a:t>2020/5/18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673CC1-A397-0447-8E4D-D95BB2D56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4F6830-FF83-6143-9461-41BF8E042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3F58D-43D9-E14B-948C-EE915B6EC6A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6490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17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5" Type="http://schemas.openxmlformats.org/officeDocument/2006/relationships/image" Target="../media/image13.tiff"/><Relationship Id="rId10" Type="http://schemas.openxmlformats.org/officeDocument/2006/relationships/image" Target="../media/image8.tiff"/><Relationship Id="rId4" Type="http://schemas.openxmlformats.org/officeDocument/2006/relationships/image" Target="../media/image2.png"/><Relationship Id="rId9" Type="http://schemas.openxmlformats.org/officeDocument/2006/relationships/image" Target="../media/image7.tiff"/><Relationship Id="rId1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5F8E8-BEBB-6346-A2C3-4523CBA35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70" y="135239"/>
            <a:ext cx="10515600" cy="668545"/>
          </a:xfrm>
        </p:spPr>
        <p:txBody>
          <a:bodyPr>
            <a:normAutofit/>
          </a:bodyPr>
          <a:lstStyle/>
          <a:p>
            <a:r>
              <a:rPr kumimoji="1"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技术架构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38B64D-9358-DA49-9DE2-EE985DA90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2" y="712273"/>
            <a:ext cx="2035535" cy="8786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5ED8D3-4A69-6D4B-8918-0CDA6726F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777" y="899989"/>
            <a:ext cx="539813" cy="5032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DC5BAFB-E949-EE4B-9F3E-3C881794A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324" y="689245"/>
            <a:ext cx="1052177" cy="11894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64D922E-9722-3848-B5D2-1F99197BD9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082" y="795606"/>
            <a:ext cx="2534410" cy="7825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F54A569-AC34-C74E-BCF7-C512262A7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275" y="899989"/>
            <a:ext cx="539813" cy="50321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463E408-7DEF-CC41-9721-172BF2469A34}"/>
              </a:ext>
            </a:extLst>
          </p:cNvPr>
          <p:cNvSpPr txBox="1"/>
          <p:nvPr/>
        </p:nvSpPr>
        <p:spPr>
          <a:xfrm>
            <a:off x="206738" y="5848942"/>
            <a:ext cx="39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数据源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E367EB-011C-CD47-9F3D-D03438ED594A}"/>
              </a:ext>
            </a:extLst>
          </p:cNvPr>
          <p:cNvSpPr txBox="1"/>
          <p:nvPr/>
        </p:nvSpPr>
        <p:spPr>
          <a:xfrm>
            <a:off x="206737" y="4896111"/>
            <a:ext cx="39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数据层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4F05AC6-B9FB-B94D-908D-3E88BC1CE317}"/>
              </a:ext>
            </a:extLst>
          </p:cNvPr>
          <p:cNvSpPr txBox="1"/>
          <p:nvPr/>
        </p:nvSpPr>
        <p:spPr>
          <a:xfrm>
            <a:off x="206736" y="3563746"/>
            <a:ext cx="39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算法层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4F28FB8-F98C-EC4B-90F8-04CD19531B95}"/>
              </a:ext>
            </a:extLst>
          </p:cNvPr>
          <p:cNvSpPr txBox="1"/>
          <p:nvPr/>
        </p:nvSpPr>
        <p:spPr>
          <a:xfrm>
            <a:off x="206736" y="2604370"/>
            <a:ext cx="397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服务层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0B7AFD8-FAB6-0D46-B11E-976C343F0998}"/>
              </a:ext>
            </a:extLst>
          </p:cNvPr>
          <p:cNvSpPr txBox="1"/>
          <p:nvPr/>
        </p:nvSpPr>
        <p:spPr>
          <a:xfrm>
            <a:off x="206736" y="1753584"/>
            <a:ext cx="397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用户</a:t>
            </a: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A5CD36F6-4B81-A647-A986-0643B84871A0}"/>
              </a:ext>
            </a:extLst>
          </p:cNvPr>
          <p:cNvCxnSpPr>
            <a:cxnSpLocks/>
          </p:cNvCxnSpPr>
          <p:nvPr/>
        </p:nvCxnSpPr>
        <p:spPr>
          <a:xfrm>
            <a:off x="119270" y="5758912"/>
            <a:ext cx="11879248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ADFAED58-7B49-E248-B0D7-F2F529E0DAF8}"/>
              </a:ext>
            </a:extLst>
          </p:cNvPr>
          <p:cNvCxnSpPr>
            <a:cxnSpLocks/>
          </p:cNvCxnSpPr>
          <p:nvPr/>
        </p:nvCxnSpPr>
        <p:spPr>
          <a:xfrm>
            <a:off x="119270" y="4618491"/>
            <a:ext cx="11879248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9823E3C4-D127-F745-88F0-D5FC8E3F0A2C}"/>
              </a:ext>
            </a:extLst>
          </p:cNvPr>
          <p:cNvCxnSpPr>
            <a:cxnSpLocks/>
          </p:cNvCxnSpPr>
          <p:nvPr/>
        </p:nvCxnSpPr>
        <p:spPr>
          <a:xfrm>
            <a:off x="156376" y="3483074"/>
            <a:ext cx="11879248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E0762BE6-B741-9A4F-BA24-99F81ED1A220}"/>
              </a:ext>
            </a:extLst>
          </p:cNvPr>
          <p:cNvCxnSpPr>
            <a:cxnSpLocks/>
          </p:cNvCxnSpPr>
          <p:nvPr/>
        </p:nvCxnSpPr>
        <p:spPr>
          <a:xfrm>
            <a:off x="156376" y="2367512"/>
            <a:ext cx="11879248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F1E86495-2BD3-F44B-A865-3C8BC8E4ECE4}"/>
              </a:ext>
            </a:extLst>
          </p:cNvPr>
          <p:cNvSpPr txBox="1"/>
          <p:nvPr/>
        </p:nvSpPr>
        <p:spPr>
          <a:xfrm>
            <a:off x="1358877" y="6192847"/>
            <a:ext cx="938256" cy="30777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银行官网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27758A6-9C1F-FC40-A61F-A4C78F9BF658}"/>
              </a:ext>
            </a:extLst>
          </p:cNvPr>
          <p:cNvSpPr txBox="1"/>
          <p:nvPr/>
        </p:nvSpPr>
        <p:spPr>
          <a:xfrm>
            <a:off x="9616704" y="6196038"/>
            <a:ext cx="1467418" cy="30777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第三方咨询网站</a:t>
            </a:r>
          </a:p>
        </p:txBody>
      </p:sp>
      <p:sp>
        <p:nvSpPr>
          <p:cNvPr id="26" name="上箭头 25">
            <a:extLst>
              <a:ext uri="{FF2B5EF4-FFF2-40B4-BE49-F238E27FC236}">
                <a16:creationId xmlns:a16="http://schemas.microsoft.com/office/drawing/2014/main" id="{00C5ED9C-290E-D44F-8B2C-A05D9254EE87}"/>
              </a:ext>
            </a:extLst>
          </p:cNvPr>
          <p:cNvSpPr/>
          <p:nvPr/>
        </p:nvSpPr>
        <p:spPr>
          <a:xfrm>
            <a:off x="5936442" y="5499396"/>
            <a:ext cx="621792" cy="255056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上箭头 26">
            <a:extLst>
              <a:ext uri="{FF2B5EF4-FFF2-40B4-BE49-F238E27FC236}">
                <a16:creationId xmlns:a16="http://schemas.microsoft.com/office/drawing/2014/main" id="{38A10699-64B6-D74D-B5DF-ABCEBD44B7FA}"/>
              </a:ext>
            </a:extLst>
          </p:cNvPr>
          <p:cNvSpPr/>
          <p:nvPr/>
        </p:nvSpPr>
        <p:spPr>
          <a:xfrm>
            <a:off x="8345688" y="5515812"/>
            <a:ext cx="621792" cy="255056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B300F9A-1389-D047-81A2-F420E0CD7F9E}"/>
              </a:ext>
            </a:extLst>
          </p:cNvPr>
          <p:cNvSpPr txBox="1"/>
          <p:nvPr/>
        </p:nvSpPr>
        <p:spPr>
          <a:xfrm>
            <a:off x="5548708" y="5781644"/>
            <a:ext cx="1460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solidFill>
                  <a:schemeClr val="accent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每日定时更新传输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5FE24E2-E3FF-514A-B1C8-0A26AC92C2EA}"/>
              </a:ext>
            </a:extLst>
          </p:cNvPr>
          <p:cNvSpPr txBox="1"/>
          <p:nvPr/>
        </p:nvSpPr>
        <p:spPr>
          <a:xfrm>
            <a:off x="8140939" y="5770868"/>
            <a:ext cx="1031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solidFill>
                  <a:schemeClr val="accent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标准化处理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8D03924-0447-FA43-AC15-CA1CE4056F6B}"/>
              </a:ext>
            </a:extLst>
          </p:cNvPr>
          <p:cNvSpPr txBox="1"/>
          <p:nvPr/>
        </p:nvSpPr>
        <p:spPr>
          <a:xfrm>
            <a:off x="991525" y="4923707"/>
            <a:ext cx="10511625" cy="576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r>
              <a:rPr kumimoji="1"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		</a:t>
            </a:r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  多维数据中心</a:t>
            </a:r>
            <a:endParaRPr kumimoji="1" lang="en-US" altLang="zh-CN" sz="1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92D925C-E2F6-E04E-BC1C-83A5C52EE642}"/>
              </a:ext>
            </a:extLst>
          </p:cNvPr>
          <p:cNvSpPr txBox="1"/>
          <p:nvPr/>
        </p:nvSpPr>
        <p:spPr>
          <a:xfrm>
            <a:off x="4763493" y="5065206"/>
            <a:ext cx="1332507" cy="30777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产品详情数据</a:t>
            </a:r>
          </a:p>
        </p:txBody>
      </p:sp>
      <p:sp>
        <p:nvSpPr>
          <p:cNvPr id="32" name="上箭头 31">
            <a:extLst>
              <a:ext uri="{FF2B5EF4-FFF2-40B4-BE49-F238E27FC236}">
                <a16:creationId xmlns:a16="http://schemas.microsoft.com/office/drawing/2014/main" id="{3B561E1A-73A0-D44E-833D-6497FD682BE2}"/>
              </a:ext>
            </a:extLst>
          </p:cNvPr>
          <p:cNvSpPr/>
          <p:nvPr/>
        </p:nvSpPr>
        <p:spPr>
          <a:xfrm>
            <a:off x="3498573" y="5514712"/>
            <a:ext cx="621792" cy="255056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6664A8E-BDDE-7144-AD93-F9AE5821499A}"/>
              </a:ext>
            </a:extLst>
          </p:cNvPr>
          <p:cNvSpPr txBox="1"/>
          <p:nvPr/>
        </p:nvSpPr>
        <p:spPr>
          <a:xfrm>
            <a:off x="3022687" y="5781644"/>
            <a:ext cx="1573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1200" dirty="0">
                <a:solidFill>
                  <a:schemeClr val="accent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selenium</a:t>
            </a:r>
            <a:r>
              <a:rPr lang="zh-CN" altLang="en-US" sz="1200" dirty="0">
                <a:solidFill>
                  <a:schemeClr val="accent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数据爬取</a:t>
            </a:r>
            <a:endParaRPr lang="en" altLang="zh-CN" sz="1200" dirty="0">
              <a:solidFill>
                <a:schemeClr val="accent2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6BBAD09-4802-FA4B-B1D2-4DCFCB483E62}"/>
              </a:ext>
            </a:extLst>
          </p:cNvPr>
          <p:cNvSpPr txBox="1"/>
          <p:nvPr/>
        </p:nvSpPr>
        <p:spPr>
          <a:xfrm>
            <a:off x="7067443" y="5039917"/>
            <a:ext cx="1630682" cy="30777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银行产品结构数据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DF70600-5FE5-624B-8F4D-DE6B6938DC49}"/>
              </a:ext>
            </a:extLst>
          </p:cNvPr>
          <p:cNvSpPr txBox="1"/>
          <p:nvPr/>
        </p:nvSpPr>
        <p:spPr>
          <a:xfrm>
            <a:off x="1379415" y="5072456"/>
            <a:ext cx="1034601" cy="30777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原始数据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BBDDA60-2D23-F442-88F0-E51D1FE979D1}"/>
              </a:ext>
            </a:extLst>
          </p:cNvPr>
          <p:cNvSpPr txBox="1"/>
          <p:nvPr/>
        </p:nvSpPr>
        <p:spPr>
          <a:xfrm>
            <a:off x="9669569" y="5072527"/>
            <a:ext cx="1360723" cy="30777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产品销量数据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12BAD4E-1274-FC40-92E6-EBAB2C52CD7D}"/>
              </a:ext>
            </a:extLst>
          </p:cNvPr>
          <p:cNvSpPr txBox="1"/>
          <p:nvPr/>
        </p:nvSpPr>
        <p:spPr>
          <a:xfrm>
            <a:off x="1381005" y="3783507"/>
            <a:ext cx="3109916" cy="30777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Prophet</a:t>
            </a:r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算法 </a:t>
            </a:r>
            <a:r>
              <a:rPr kumimoji="1"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→</a:t>
            </a:r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产品销量趋势预测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1BE959A-A9B6-854C-AFE0-8819E1C56E37}"/>
              </a:ext>
            </a:extLst>
          </p:cNvPr>
          <p:cNvSpPr txBox="1"/>
          <p:nvPr/>
        </p:nvSpPr>
        <p:spPr>
          <a:xfrm>
            <a:off x="8081385" y="3798986"/>
            <a:ext cx="2927991" cy="30777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回归模型 </a:t>
            </a:r>
            <a:r>
              <a:rPr kumimoji="1"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→</a:t>
            </a:r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产品销售时长预测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B67DF755-62BB-B546-ADC6-5DD4CF27B80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333" r="26640" b="37333"/>
          <a:stretch/>
        </p:blipFill>
        <p:spPr>
          <a:xfrm>
            <a:off x="2462011" y="6130163"/>
            <a:ext cx="434362" cy="41068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A08FDE63-9CBF-7C4F-B941-C148132B24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89" t="12732" r="9897" b="23234"/>
          <a:stretch/>
        </p:blipFill>
        <p:spPr>
          <a:xfrm>
            <a:off x="2964372" y="6130163"/>
            <a:ext cx="753833" cy="410685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8A8934B2-5332-8346-83E5-F6B11360C94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0969" b="12216"/>
          <a:stretch/>
        </p:blipFill>
        <p:spPr>
          <a:xfrm>
            <a:off x="3794795" y="6157595"/>
            <a:ext cx="551067" cy="370461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5021360-AAB4-6145-9719-DC2B1E020AC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936" t="11855" r="50000" b="11128"/>
          <a:stretch/>
        </p:blipFill>
        <p:spPr>
          <a:xfrm>
            <a:off x="4422453" y="6130163"/>
            <a:ext cx="985568" cy="44813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154BCC71-A136-C246-8D2E-529021E28A8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0331" t="31816" r="60489" b="31557"/>
          <a:stretch/>
        </p:blipFill>
        <p:spPr>
          <a:xfrm>
            <a:off x="5465252" y="6157595"/>
            <a:ext cx="424978" cy="426071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23196018-C2F3-8242-A885-28D764765AA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7333" r="74297" b="28567"/>
          <a:stretch/>
        </p:blipFill>
        <p:spPr>
          <a:xfrm>
            <a:off x="5923049" y="6159979"/>
            <a:ext cx="532130" cy="426071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71B08DB5-1F68-7940-B11C-EDE9346E714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9083" r="60556" b="14585"/>
          <a:stretch/>
        </p:blipFill>
        <p:spPr>
          <a:xfrm>
            <a:off x="6568286" y="6192847"/>
            <a:ext cx="532130" cy="43065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7EAD21DB-04C7-1940-A305-4807BF6C5B4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6082" r="15725" b="34953"/>
          <a:stretch/>
        </p:blipFill>
        <p:spPr>
          <a:xfrm>
            <a:off x="7210790" y="6157595"/>
            <a:ext cx="486286" cy="48269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CF5F8556-7D3B-2644-B05C-7BF654C88CA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6572" t="21488" r="26096" b="25213"/>
          <a:stretch/>
        </p:blipFill>
        <p:spPr>
          <a:xfrm>
            <a:off x="7825670" y="6151437"/>
            <a:ext cx="536583" cy="472057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3E0009A8-3403-F749-9807-8B7EEFF68FA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3430" r="13070" b="28991"/>
          <a:stretch/>
        </p:blipFill>
        <p:spPr>
          <a:xfrm>
            <a:off x="8471979" y="6134495"/>
            <a:ext cx="516448" cy="472269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860B5946-92BB-084F-A8C8-09BC0B87C89C}"/>
              </a:ext>
            </a:extLst>
          </p:cNvPr>
          <p:cNvSpPr txBox="1"/>
          <p:nvPr/>
        </p:nvSpPr>
        <p:spPr>
          <a:xfrm>
            <a:off x="991523" y="6046798"/>
            <a:ext cx="10511625" cy="64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endParaRPr kumimoji="1" lang="en-US" altLang="zh-CN" sz="1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E1BA90A-605B-6F45-BE3F-2D6D80A2ACD7}"/>
              </a:ext>
            </a:extLst>
          </p:cNvPr>
          <p:cNvSpPr txBox="1"/>
          <p:nvPr/>
        </p:nvSpPr>
        <p:spPr>
          <a:xfrm>
            <a:off x="991523" y="3548732"/>
            <a:ext cx="10511625" cy="792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CN" altLang="en-US" sz="1200" dirty="0">
                <a:latin typeface="KaiTi" panose="02010609060101010101" pitchFamily="49" charset="-122"/>
                <a:ea typeface="KaiTi" panose="02010609060101010101" pitchFamily="49" charset="-122"/>
              </a:rPr>
              <a:t>一键生成多维模拟预测数据</a:t>
            </a:r>
            <a:endParaRPr kumimoji="1" lang="en-US" altLang="zh-CN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kumimoji="1" lang="zh-CN" altLang="en-US" sz="1200" dirty="0">
                <a:latin typeface="KaiTi" panose="02010609060101010101" pitchFamily="49" charset="-122"/>
                <a:ea typeface="KaiTi" panose="02010609060101010101" pitchFamily="49" charset="-122"/>
              </a:rPr>
              <a:t>（增强模型可解释性）</a:t>
            </a:r>
            <a:endParaRPr kumimoji="1" lang="en-US" altLang="zh-CN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kumimoji="1" lang="en-US" altLang="zh-CN" sz="1050" dirty="0">
                <a:latin typeface="KaiTi" panose="02010609060101010101" pitchFamily="49" charset="-122"/>
                <a:ea typeface="KaiTi" panose="02010609060101010101" pitchFamily="49" charset="-122"/>
              </a:rPr>
              <a:t>+</a:t>
            </a:r>
          </a:p>
          <a:p>
            <a:pPr algn="ctr"/>
            <a:r>
              <a:rPr kumimoji="1" lang="en-US" altLang="zh-CN" sz="1200" dirty="0">
                <a:latin typeface="KaiTi" panose="02010609060101010101" pitchFamily="49" charset="-122"/>
                <a:ea typeface="KaiTi" panose="02010609060101010101" pitchFamily="49" charset="-122"/>
              </a:rPr>
              <a:t>Auto</a:t>
            </a:r>
            <a:r>
              <a:rPr kumimoji="1" lang="zh-CN" altLang="en-US" sz="12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kumimoji="1" lang="en-US" altLang="zh-CN" sz="1200" dirty="0">
                <a:latin typeface="KaiTi" panose="02010609060101010101" pitchFamily="49" charset="-122"/>
                <a:ea typeface="KaiTi" panose="02010609060101010101" pitchFamily="49" charset="-122"/>
              </a:rPr>
              <a:t>Insights</a:t>
            </a:r>
            <a:r>
              <a:rPr kumimoji="1" lang="zh-CN" altLang="en-US" sz="1200" dirty="0">
                <a:latin typeface="KaiTi" panose="02010609060101010101" pitchFamily="49" charset="-122"/>
                <a:ea typeface="KaiTi" panose="02010609060101010101" pitchFamily="49" charset="-122"/>
              </a:rPr>
              <a:t> 智能洞察</a:t>
            </a:r>
            <a:endParaRPr kumimoji="1" lang="en-US" altLang="zh-CN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2" name="上箭头 51">
            <a:extLst>
              <a:ext uri="{FF2B5EF4-FFF2-40B4-BE49-F238E27FC236}">
                <a16:creationId xmlns:a16="http://schemas.microsoft.com/office/drawing/2014/main" id="{279FAF40-4C3F-A246-A79A-67CA7B2F79F3}"/>
              </a:ext>
            </a:extLst>
          </p:cNvPr>
          <p:cNvSpPr/>
          <p:nvPr/>
        </p:nvSpPr>
        <p:spPr>
          <a:xfrm>
            <a:off x="5723859" y="2210831"/>
            <a:ext cx="621792" cy="255056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A3E053C-B505-2940-B742-3745F5C02929}"/>
              </a:ext>
            </a:extLst>
          </p:cNvPr>
          <p:cNvSpPr txBox="1"/>
          <p:nvPr/>
        </p:nvSpPr>
        <p:spPr>
          <a:xfrm>
            <a:off x="5368501" y="1880323"/>
            <a:ext cx="1332507" cy="30777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银行工作人员</a:t>
            </a:r>
            <a:endParaRPr kumimoji="1" lang="en-US" altLang="zh-CN" sz="1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E4DC666-8733-DC4F-8F12-83B2825A8291}"/>
              </a:ext>
            </a:extLst>
          </p:cNvPr>
          <p:cNvSpPr txBox="1"/>
          <p:nvPr/>
        </p:nvSpPr>
        <p:spPr>
          <a:xfrm>
            <a:off x="1375374" y="2903646"/>
            <a:ext cx="2105087" cy="30777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 err="1">
                <a:latin typeface="KaiTi" panose="02010609060101010101" pitchFamily="49" charset="-122"/>
                <a:ea typeface="KaiTi" panose="02010609060101010101" pitchFamily="49" charset="-122"/>
              </a:rPr>
              <a:t>ElementUI</a:t>
            </a:r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kumimoji="1"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→</a:t>
            </a:r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多元组件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EF06635-BD9E-1042-BC43-074644F1BC87}"/>
              </a:ext>
            </a:extLst>
          </p:cNvPr>
          <p:cNvSpPr txBox="1"/>
          <p:nvPr/>
        </p:nvSpPr>
        <p:spPr>
          <a:xfrm>
            <a:off x="199536" y="719597"/>
            <a:ext cx="2933894" cy="864000"/>
          </a:xfrm>
          <a:prstGeom prst="rect">
            <a:avLst/>
          </a:prstGeom>
          <a:noFill/>
          <a:ln w="25400">
            <a:noFill/>
            <a:prstDash val="lgDashDot"/>
          </a:ln>
        </p:spPr>
        <p:txBody>
          <a:bodyPr wrap="square" rtlCol="0" anchor="ctr">
            <a:spAutoFit/>
          </a:bodyPr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后端：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BB43FBD2-EFA3-EF4A-9C20-0F9326230F70}"/>
              </a:ext>
            </a:extLst>
          </p:cNvPr>
          <p:cNvSpPr txBox="1"/>
          <p:nvPr/>
        </p:nvSpPr>
        <p:spPr>
          <a:xfrm>
            <a:off x="3604710" y="509833"/>
            <a:ext cx="2211888" cy="1260000"/>
          </a:xfrm>
          <a:prstGeom prst="rect">
            <a:avLst/>
          </a:prstGeom>
          <a:noFill/>
          <a:ln w="25400">
            <a:noFill/>
            <a:prstDash val="lgDashDot"/>
          </a:ln>
        </p:spPr>
        <p:txBody>
          <a:bodyPr wrap="square" rtlCol="0" anchor="ctr">
            <a:spAutoFit/>
          </a:bodyPr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前端：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2567920-DD1C-9A49-AEBE-74134E87ED54}"/>
              </a:ext>
            </a:extLst>
          </p:cNvPr>
          <p:cNvSpPr txBox="1"/>
          <p:nvPr/>
        </p:nvSpPr>
        <p:spPr>
          <a:xfrm>
            <a:off x="6169978" y="976596"/>
            <a:ext cx="614870" cy="369332"/>
          </a:xfrm>
          <a:prstGeom prst="rect">
            <a:avLst/>
          </a:prstGeom>
          <a:noFill/>
          <a:ln w="25400">
            <a:noFill/>
            <a:prstDash val="lgDashDot"/>
          </a:ln>
        </p:spPr>
        <p:txBody>
          <a:bodyPr wrap="square" rtlCol="0" anchor="ctr">
            <a:spAutoFit/>
          </a:bodyPr>
          <a:lstStyle/>
          <a:p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UI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：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6544E36-C9E7-D948-B937-185569497676}"/>
              </a:ext>
            </a:extLst>
          </p:cNvPr>
          <p:cNvSpPr txBox="1"/>
          <p:nvPr/>
        </p:nvSpPr>
        <p:spPr>
          <a:xfrm>
            <a:off x="3973405" y="2906948"/>
            <a:ext cx="2711951" cy="30777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Python</a:t>
            </a:r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kumimoji="1"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+</a:t>
            </a:r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kumimoji="1"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Flask→</a:t>
            </a:r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kumimoji="1"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RESTful</a:t>
            </a:r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kumimoji="1"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API</a:t>
            </a:r>
            <a:endParaRPr kumimoji="1" lang="zh-CN" altLang="en-US" sz="1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B27FFECB-7014-AF45-A6C2-81B807994B5B}"/>
              </a:ext>
            </a:extLst>
          </p:cNvPr>
          <p:cNvSpPr txBox="1"/>
          <p:nvPr/>
        </p:nvSpPr>
        <p:spPr>
          <a:xfrm>
            <a:off x="7187643" y="2903646"/>
            <a:ext cx="1787484" cy="30777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一键下载报告功能</a:t>
            </a:r>
          </a:p>
        </p:txBody>
      </p:sp>
      <p:sp>
        <p:nvSpPr>
          <p:cNvPr id="63" name="上箭头 62">
            <a:extLst>
              <a:ext uri="{FF2B5EF4-FFF2-40B4-BE49-F238E27FC236}">
                <a16:creationId xmlns:a16="http://schemas.microsoft.com/office/drawing/2014/main" id="{11EE7915-3DA8-FC41-B8A8-869B534A720B}"/>
              </a:ext>
            </a:extLst>
          </p:cNvPr>
          <p:cNvSpPr/>
          <p:nvPr/>
        </p:nvSpPr>
        <p:spPr>
          <a:xfrm>
            <a:off x="5940197" y="4351481"/>
            <a:ext cx="621792" cy="255056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D313699-70CD-7845-A8B8-C2DBBD8E89AC}"/>
              </a:ext>
            </a:extLst>
          </p:cNvPr>
          <p:cNvSpPr txBox="1"/>
          <p:nvPr/>
        </p:nvSpPr>
        <p:spPr>
          <a:xfrm>
            <a:off x="5464311" y="4627557"/>
            <a:ext cx="1630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accent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自动匹配对应数据表</a:t>
            </a:r>
            <a:endParaRPr lang="en" altLang="zh-CN" sz="1200" dirty="0">
              <a:solidFill>
                <a:schemeClr val="accent2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0DEEBF7-C165-9643-9595-1937050AB551}"/>
              </a:ext>
            </a:extLst>
          </p:cNvPr>
          <p:cNvSpPr txBox="1"/>
          <p:nvPr/>
        </p:nvSpPr>
        <p:spPr>
          <a:xfrm>
            <a:off x="5227508" y="2433170"/>
            <a:ext cx="1630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accent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高效的系统应用</a:t>
            </a:r>
            <a:endParaRPr lang="en" altLang="zh-CN" sz="1200" dirty="0">
              <a:solidFill>
                <a:schemeClr val="accent2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9685996E-41C0-FB4F-ACF8-CF63E7E70A3D}"/>
              </a:ext>
            </a:extLst>
          </p:cNvPr>
          <p:cNvSpPr txBox="1"/>
          <p:nvPr/>
        </p:nvSpPr>
        <p:spPr>
          <a:xfrm>
            <a:off x="9447800" y="2903081"/>
            <a:ext cx="1561576" cy="30777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高效的应用界面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58DE9E4-9A89-1B4B-B1B3-2E6C2832ADB0}"/>
              </a:ext>
            </a:extLst>
          </p:cNvPr>
          <p:cNvSpPr txBox="1"/>
          <p:nvPr/>
        </p:nvSpPr>
        <p:spPr>
          <a:xfrm>
            <a:off x="1027373" y="2724463"/>
            <a:ext cx="10511625" cy="648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CN" altLang="en-US" sz="1200" dirty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endParaRPr kumimoji="1" lang="en-US" altLang="zh-CN" sz="1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ECACE398-8DD4-3D49-8A4E-B19BAB484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857" y="891396"/>
            <a:ext cx="539813" cy="503216"/>
          </a:xfrm>
          <a:prstGeom prst="rect">
            <a:avLst/>
          </a:prstGeom>
        </p:spPr>
      </p:pic>
      <p:sp>
        <p:nvSpPr>
          <p:cNvPr id="70" name="文本框 69">
            <a:extLst>
              <a:ext uri="{FF2B5EF4-FFF2-40B4-BE49-F238E27FC236}">
                <a16:creationId xmlns:a16="http://schemas.microsoft.com/office/drawing/2014/main" id="{51FD14B6-32DB-F94E-8F71-01D638B673BD}"/>
              </a:ext>
            </a:extLst>
          </p:cNvPr>
          <p:cNvSpPr txBox="1"/>
          <p:nvPr/>
        </p:nvSpPr>
        <p:spPr>
          <a:xfrm>
            <a:off x="9721386" y="966931"/>
            <a:ext cx="716905" cy="369332"/>
          </a:xfrm>
          <a:prstGeom prst="rect">
            <a:avLst/>
          </a:prstGeom>
          <a:noFill/>
          <a:ln w="25400">
            <a:noFill/>
            <a:prstDash val="lgDashDot"/>
          </a:ln>
        </p:spPr>
        <p:txBody>
          <a:bodyPr wrap="square" rtlCol="0" anchor="ctr">
            <a:spAutoFit/>
          </a:bodyPr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图表：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43AA60-64DD-8341-8FAB-A8863F6674C2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6854" b="5253"/>
          <a:stretch/>
        </p:blipFill>
        <p:spPr>
          <a:xfrm>
            <a:off x="10523759" y="762137"/>
            <a:ext cx="1301115" cy="85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31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BF0020B-B632-FF4B-ADC4-BDCE3C387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70" y="135239"/>
            <a:ext cx="11701428" cy="668545"/>
          </a:xfrm>
        </p:spPr>
        <p:txBody>
          <a:bodyPr>
            <a:normAutofit fontScale="90000"/>
          </a:bodyPr>
          <a:lstStyle/>
          <a:p>
            <a:r>
              <a:rPr kumimoji="1"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数据获取可行性：经调研，大部分银行有标准化的产品明书以及较为全面的产品列表，爬虫难度较低，且提供实时产品销量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A215D3F-9AA3-D746-981A-416E5414D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100963"/>
              </p:ext>
            </p:extLst>
          </p:nvPr>
        </p:nvGraphicFramePr>
        <p:xfrm>
          <a:off x="639483" y="1194794"/>
          <a:ext cx="10913034" cy="517014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37678">
                  <a:extLst>
                    <a:ext uri="{9D8B030D-6E8A-4147-A177-3AD203B41FA5}">
                      <a16:colId xmlns:a16="http://schemas.microsoft.com/office/drawing/2014/main" val="1763793070"/>
                    </a:ext>
                  </a:extLst>
                </a:gridCol>
                <a:gridCol w="3637678">
                  <a:extLst>
                    <a:ext uri="{9D8B030D-6E8A-4147-A177-3AD203B41FA5}">
                      <a16:colId xmlns:a16="http://schemas.microsoft.com/office/drawing/2014/main" val="870257488"/>
                    </a:ext>
                  </a:extLst>
                </a:gridCol>
                <a:gridCol w="3637678">
                  <a:extLst>
                    <a:ext uri="{9D8B030D-6E8A-4147-A177-3AD203B41FA5}">
                      <a16:colId xmlns:a16="http://schemas.microsoft.com/office/drawing/2014/main" val="185644943"/>
                    </a:ext>
                  </a:extLst>
                </a:gridCol>
              </a:tblGrid>
              <a:tr h="47001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银行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产品数据是否可爬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销量数据是否可爬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6733"/>
                  </a:ext>
                </a:extLst>
              </a:tr>
              <a:tr h="47001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招商银行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是，提供</a:t>
                      </a:r>
                      <a:r>
                        <a:rPr lang="en-US" altLang="zh-CN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H5</a:t>
                      </a:r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页面（人数非金额）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421176"/>
                  </a:ext>
                </a:extLst>
              </a:tr>
              <a:tr h="47001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光大银行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395460"/>
                  </a:ext>
                </a:extLst>
              </a:tr>
              <a:tr h="47001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兴业银行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是，提供</a:t>
                      </a:r>
                      <a:r>
                        <a:rPr lang="en-US" altLang="zh-CN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H5</a:t>
                      </a:r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页面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084304"/>
                  </a:ext>
                </a:extLst>
              </a:tr>
              <a:tr h="47001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平安银行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是，提供</a:t>
                      </a:r>
                      <a:r>
                        <a:rPr lang="en-US" altLang="zh-CN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H5</a:t>
                      </a:r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页面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851418"/>
                  </a:ext>
                </a:extLst>
              </a:tr>
              <a:tr h="47001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厦门国际银行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是，提供</a:t>
                      </a:r>
                      <a:r>
                        <a:rPr lang="en-US" altLang="zh-CN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H5</a:t>
                      </a:r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页面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330450"/>
                  </a:ext>
                </a:extLst>
              </a:tr>
              <a:tr h="47001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民生银行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是，提供</a:t>
                      </a:r>
                      <a:r>
                        <a:rPr lang="en-US" altLang="zh-CN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H5</a:t>
                      </a:r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页面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683234"/>
                  </a:ext>
                </a:extLst>
              </a:tr>
              <a:tr h="47001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浦发银行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是，提供</a:t>
                      </a:r>
                      <a:r>
                        <a:rPr lang="en-US" altLang="zh-CN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H5</a:t>
                      </a:r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页面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582457"/>
                  </a:ext>
                </a:extLst>
              </a:tr>
              <a:tr h="47001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中信银行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是，提供</a:t>
                      </a:r>
                      <a:r>
                        <a:rPr lang="en-US" altLang="zh-CN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H5</a:t>
                      </a:r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页面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61279"/>
                  </a:ext>
                </a:extLst>
              </a:tr>
              <a:tr h="47001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广发银行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是，提供</a:t>
                      </a:r>
                      <a:r>
                        <a:rPr lang="en-US" altLang="zh-CN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H5</a:t>
                      </a:r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页面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041979"/>
                  </a:ext>
                </a:extLst>
              </a:tr>
              <a:tr h="47001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华夏银行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770411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4A7215D7-134A-964D-A362-3846BA80EA64}"/>
              </a:ext>
            </a:extLst>
          </p:cNvPr>
          <p:cNvSpPr txBox="1"/>
          <p:nvPr/>
        </p:nvSpPr>
        <p:spPr>
          <a:xfrm>
            <a:off x="7204364" y="69134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9718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3022FE8F-F6FF-434D-AB40-D7522815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70" y="135239"/>
            <a:ext cx="11701428" cy="668545"/>
          </a:xfrm>
        </p:spPr>
        <p:txBody>
          <a:bodyPr>
            <a:normAutofit/>
          </a:bodyPr>
          <a:lstStyle/>
          <a:p>
            <a:r>
              <a:rPr kumimoji="1"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以招商银行的网站为例，其产品列表的展现形式如下：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F83D2F-4229-4B4E-93FA-077067B54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135" y="1014153"/>
            <a:ext cx="5145075" cy="553095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59B5218-0CEE-1D47-95FB-9BE36DA46897}"/>
              </a:ext>
            </a:extLst>
          </p:cNvPr>
          <p:cNvSpPr/>
          <p:nvPr/>
        </p:nvSpPr>
        <p:spPr>
          <a:xfrm>
            <a:off x="4588625" y="3387435"/>
            <a:ext cx="4015048" cy="3116108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ACBFC7BB-267A-9E4D-AEA5-199DBBAB7F54}"/>
              </a:ext>
            </a:extLst>
          </p:cNvPr>
          <p:cNvCxnSpPr/>
          <p:nvPr/>
        </p:nvCxnSpPr>
        <p:spPr>
          <a:xfrm>
            <a:off x="2590800" y="3177066"/>
            <a:ext cx="1997825" cy="959224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DEA3B55-4C92-1542-98A5-1FD36FBF5436}"/>
              </a:ext>
            </a:extLst>
          </p:cNvPr>
          <p:cNvSpPr txBox="1"/>
          <p:nvPr/>
        </p:nvSpPr>
        <p:spPr>
          <a:xfrm>
            <a:off x="1576498" y="2838512"/>
            <a:ext cx="1014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产品列表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65446C9-55A2-094C-B70C-2B203305B1A3}"/>
              </a:ext>
            </a:extLst>
          </p:cNvPr>
          <p:cNvSpPr/>
          <p:nvPr/>
        </p:nvSpPr>
        <p:spPr>
          <a:xfrm>
            <a:off x="4670612" y="4464424"/>
            <a:ext cx="3862634" cy="66854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C89085AF-40EC-EF43-9A29-98CC1E45B96F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8533246" y="4249271"/>
            <a:ext cx="915554" cy="54942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5E9C97A-0033-E14D-8443-26DE0496E226}"/>
              </a:ext>
            </a:extLst>
          </p:cNvPr>
          <p:cNvSpPr txBox="1"/>
          <p:nvPr/>
        </p:nvSpPr>
        <p:spPr>
          <a:xfrm>
            <a:off x="9448800" y="3910717"/>
            <a:ext cx="1416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单个产品条目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4CCB50D-BFAB-ED40-AF96-8F2A94265805}"/>
              </a:ext>
            </a:extLst>
          </p:cNvPr>
          <p:cNvSpPr/>
          <p:nvPr/>
        </p:nvSpPr>
        <p:spPr>
          <a:xfrm>
            <a:off x="7868703" y="5216106"/>
            <a:ext cx="611910" cy="23443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819AA05F-35CF-8F44-906A-3BC248BBED85}"/>
              </a:ext>
            </a:extLst>
          </p:cNvPr>
          <p:cNvCxnSpPr>
            <a:cxnSpLocks/>
            <a:endCxn id="19" idx="3"/>
          </p:cNvCxnSpPr>
          <p:nvPr/>
        </p:nvCxnSpPr>
        <p:spPr>
          <a:xfrm flipH="1" flipV="1">
            <a:off x="8480613" y="5333324"/>
            <a:ext cx="1084728" cy="37719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0F19444-F647-2A4C-8A1E-5B808A0B1BFA}"/>
              </a:ext>
            </a:extLst>
          </p:cNvPr>
          <p:cNvSpPr txBox="1"/>
          <p:nvPr/>
        </p:nvSpPr>
        <p:spPr>
          <a:xfrm>
            <a:off x="9565341" y="5658459"/>
            <a:ext cx="1855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进入产品详情页面</a:t>
            </a:r>
          </a:p>
        </p:txBody>
      </p:sp>
    </p:spTree>
    <p:extLst>
      <p:ext uri="{BB962C8B-B14F-4D97-AF65-F5344CB8AC3E}">
        <p14:creationId xmlns:p14="http://schemas.microsoft.com/office/powerpoint/2010/main" val="1327757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16BBAD1-90CD-CE4B-A054-7E652979B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70" y="135239"/>
            <a:ext cx="11701428" cy="668545"/>
          </a:xfrm>
        </p:spPr>
        <p:txBody>
          <a:bodyPr>
            <a:normAutofit/>
          </a:bodyPr>
          <a:lstStyle/>
          <a:p>
            <a:r>
              <a:rPr kumimoji="1"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以招商银行的网站为例，其产品详情页的展现形式如下：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C51528-C890-EA43-A55F-2BD2DE841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37" y="1030940"/>
            <a:ext cx="4777431" cy="55581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F2F6F1A-6608-B44D-BF52-269E1B421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95"/>
          <a:stretch/>
        </p:blipFill>
        <p:spPr>
          <a:xfrm>
            <a:off x="6626933" y="2069618"/>
            <a:ext cx="5267515" cy="2163106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8196BC77-5B76-C64E-B253-F5799CF86DF5}"/>
              </a:ext>
            </a:extLst>
          </p:cNvPr>
          <p:cNvCxnSpPr>
            <a:cxnSpLocks/>
          </p:cNvCxnSpPr>
          <p:nvPr/>
        </p:nvCxnSpPr>
        <p:spPr>
          <a:xfrm>
            <a:off x="1219197" y="3196136"/>
            <a:ext cx="1477872" cy="837981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988C82EB-2BB5-6744-8A7C-4608476B2145}"/>
              </a:ext>
            </a:extLst>
          </p:cNvPr>
          <p:cNvSpPr/>
          <p:nvPr/>
        </p:nvSpPr>
        <p:spPr>
          <a:xfrm>
            <a:off x="2688104" y="3575694"/>
            <a:ext cx="3614081" cy="3013365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057C00A-8808-9444-8ACF-6D55B8F86297}"/>
              </a:ext>
            </a:extLst>
          </p:cNvPr>
          <p:cNvSpPr txBox="1"/>
          <p:nvPr/>
        </p:nvSpPr>
        <p:spPr>
          <a:xfrm>
            <a:off x="204895" y="2857582"/>
            <a:ext cx="1014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latin typeface="KaiTi" panose="02010609060101010101" pitchFamily="49" charset="-122"/>
                <a:ea typeface="KaiTi" panose="02010609060101010101" pitchFamily="49" charset="-122"/>
              </a:rPr>
              <a:t>产品详情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68AA578-AA0F-A84C-94C1-F642B83A7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998" y="990084"/>
            <a:ext cx="2044700" cy="5842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A3D5C2A-A06D-2E46-947C-E3D9BA61A4A0}"/>
              </a:ext>
            </a:extLst>
          </p:cNvPr>
          <p:cNvSpPr/>
          <p:nvPr/>
        </p:nvSpPr>
        <p:spPr>
          <a:xfrm>
            <a:off x="8739940" y="3149864"/>
            <a:ext cx="1587401" cy="310507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BE594FD-F6EA-6745-BD61-D1607C8F63D1}"/>
              </a:ext>
            </a:extLst>
          </p:cNvPr>
          <p:cNvSpPr/>
          <p:nvPr/>
        </p:nvSpPr>
        <p:spPr>
          <a:xfrm>
            <a:off x="6563550" y="1996919"/>
            <a:ext cx="5404332" cy="737310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上下箭头 18">
            <a:extLst>
              <a:ext uri="{FF2B5EF4-FFF2-40B4-BE49-F238E27FC236}">
                <a16:creationId xmlns:a16="http://schemas.microsoft.com/office/drawing/2014/main" id="{956EF781-E30A-5146-B6FC-9A5127DC1BC1}"/>
              </a:ext>
            </a:extLst>
          </p:cNvPr>
          <p:cNvSpPr/>
          <p:nvPr/>
        </p:nvSpPr>
        <p:spPr>
          <a:xfrm>
            <a:off x="9430871" y="2734229"/>
            <a:ext cx="251011" cy="415635"/>
          </a:xfrm>
          <a:prstGeom prst="up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DE649DEF-A419-9848-931F-8CF84BC82886}"/>
              </a:ext>
            </a:extLst>
          </p:cNvPr>
          <p:cNvCxnSpPr>
            <a:cxnSpLocks/>
          </p:cNvCxnSpPr>
          <p:nvPr/>
        </p:nvCxnSpPr>
        <p:spPr>
          <a:xfrm flipH="1">
            <a:off x="10327341" y="1562528"/>
            <a:ext cx="471007" cy="4273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21BA388-D366-DD4E-9F2D-CF0B9B7E461C}"/>
              </a:ext>
            </a:extLst>
          </p:cNvPr>
          <p:cNvSpPr txBox="1"/>
          <p:nvPr/>
        </p:nvSpPr>
        <p:spPr>
          <a:xfrm>
            <a:off x="6597096" y="1035747"/>
            <a:ext cx="2947374" cy="688137"/>
          </a:xfrm>
          <a:prstGeom prst="rect">
            <a:avLst/>
          </a:prstGeom>
          <a:solidFill>
            <a:schemeClr val="accent2">
              <a:lumMod val="20000"/>
              <a:lumOff val="80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借助 </a:t>
            </a:r>
            <a:r>
              <a:rPr kumimoji="1" lang="en-US" altLang="zh-CN" sz="1400" dirty="0" err="1">
                <a:latin typeface="KaiTi" panose="02010609060101010101" pitchFamily="49" charset="-122"/>
                <a:ea typeface="KaiTi" panose="02010609060101010101" pitchFamily="49" charset="-122"/>
              </a:rPr>
              <a:t>Xpath</a:t>
            </a:r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kumimoji="1"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Helper</a:t>
            </a:r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插件，更快捷获取网页内目标元素的 </a:t>
            </a:r>
            <a:r>
              <a:rPr kumimoji="1"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QUERY</a:t>
            </a:r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路径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32394FF-86A6-9C46-A134-BAA55CC81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098" y="4825403"/>
            <a:ext cx="4265184" cy="1745728"/>
          </a:xfrm>
          <a:prstGeom prst="rect">
            <a:avLst/>
          </a:prstGeom>
        </p:spPr>
      </p:pic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CD4265D8-1B73-E344-9163-C085D0592DA9}"/>
              </a:ext>
            </a:extLst>
          </p:cNvPr>
          <p:cNvCxnSpPr>
            <a:cxnSpLocks/>
            <a:stCxn id="10" idx="2"/>
            <a:endCxn id="25" idx="0"/>
          </p:cNvCxnSpPr>
          <p:nvPr/>
        </p:nvCxnSpPr>
        <p:spPr>
          <a:xfrm flipH="1">
            <a:off x="9260690" y="4232724"/>
            <a:ext cx="1" cy="5926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54A14892-158C-0248-9035-744423F51BA0}"/>
              </a:ext>
            </a:extLst>
          </p:cNvPr>
          <p:cNvSpPr txBox="1"/>
          <p:nvPr/>
        </p:nvSpPr>
        <p:spPr>
          <a:xfrm>
            <a:off x="7540533" y="4393503"/>
            <a:ext cx="1611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以 </a:t>
            </a:r>
            <a:r>
              <a:rPr kumimoji="1" lang="en-US" altLang="zh-CN" sz="1400" dirty="0">
                <a:latin typeface="KaiTi" panose="02010609060101010101" pitchFamily="49" charset="-122"/>
                <a:ea typeface="KaiTi" panose="02010609060101010101" pitchFamily="49" charset="-122"/>
              </a:rPr>
              <a:t>JSON</a:t>
            </a:r>
            <a:r>
              <a:rPr kumimoji="1" lang="zh-CN" altLang="en-US" sz="1400" dirty="0">
                <a:latin typeface="KaiTi" panose="02010609060101010101" pitchFamily="49" charset="-122"/>
                <a:ea typeface="KaiTi" panose="02010609060101010101" pitchFamily="49" charset="-122"/>
              </a:rPr>
              <a:t> 形式存储</a:t>
            </a:r>
          </a:p>
        </p:txBody>
      </p:sp>
    </p:spTree>
    <p:extLst>
      <p:ext uri="{BB962C8B-B14F-4D97-AF65-F5344CB8AC3E}">
        <p14:creationId xmlns:p14="http://schemas.microsoft.com/office/powerpoint/2010/main" val="2317798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319</Words>
  <Application>Microsoft Macintosh PowerPoint</Application>
  <PresentationFormat>宽屏</PresentationFormat>
  <Paragraphs>78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等线</vt:lpstr>
      <vt:lpstr>等线 Light</vt:lpstr>
      <vt:lpstr>KaiTi</vt:lpstr>
      <vt:lpstr>Arial</vt:lpstr>
      <vt:lpstr>Office 主题​​</vt:lpstr>
      <vt:lpstr>技术架构</vt:lpstr>
      <vt:lpstr>数据获取可行性：经调研，大部分银行有标准化的产品明书以及较为全面的产品列表，爬虫难度较低，且提供实时产品销量</vt:lpstr>
      <vt:lpstr>以招商银行的网站为例，其产品列表的展现形式如下：</vt:lpstr>
      <vt:lpstr>以招商银行的网站为例，其产品详情页的展现形式如下：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Tianyu</dc:creator>
  <cp:lastModifiedBy>Wang Tianyu</cp:lastModifiedBy>
  <cp:revision>134</cp:revision>
  <dcterms:created xsi:type="dcterms:W3CDTF">2020-05-17T15:39:27Z</dcterms:created>
  <dcterms:modified xsi:type="dcterms:W3CDTF">2020-05-18T06:01:24Z</dcterms:modified>
</cp:coreProperties>
</file>